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handoutMasterIdLst>
    <p:handoutMasterId r:id="rId15"/>
  </p:handoutMasterIdLst>
  <p:sldIdLst>
    <p:sldId id="283" r:id="rId4"/>
    <p:sldId id="285" r:id="rId5"/>
    <p:sldId id="342" r:id="rId6"/>
    <p:sldId id="336" r:id="rId7"/>
    <p:sldId id="341" r:id="rId8"/>
    <p:sldId id="340" r:id="rId9"/>
    <p:sldId id="339" r:id="rId10"/>
    <p:sldId id="343" r:id="rId11"/>
    <p:sldId id="344" r:id="rId12"/>
    <p:sldId id="323" r:id="rId13"/>
  </p:sldIdLst>
  <p:sldSz cx="12190413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C0A9"/>
    <a:srgbClr val="19C3FF"/>
    <a:srgbClr val="00A1DA"/>
    <a:srgbClr val="FF6600"/>
    <a:srgbClr val="F9FF0D"/>
    <a:srgbClr val="E96565"/>
    <a:srgbClr val="FF9933"/>
    <a:srgbClr val="DDE2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3963" autoAdjust="0"/>
  </p:normalViewPr>
  <p:slideViewPr>
    <p:cSldViewPr>
      <p:cViewPr>
        <p:scale>
          <a:sx n="50" d="100"/>
          <a:sy n="50" d="100"/>
        </p:scale>
        <p:origin x="512" y="4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7125D-32C3-4062-9B89-4621E1F8AD34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8D7B9-CC54-4FBE-8890-4D7386664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92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F1FAED0-7D10-4239-9B56-C55805060B86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C147A23-5BA8-44CE-9215-79B767159C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53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45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2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14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020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4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33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01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3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324531" y="311913"/>
            <a:ext cx="55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>
                    <a:lumMod val="75000"/>
                  </a:schemeClr>
                </a:solidFill>
              </a:rPr>
              <a:t>深圳四博智联科技有限公司</a:t>
            </a:r>
            <a:r>
              <a:rPr lang="zh-CN" altLang="en-US" b="1" baseline="0" dirty="0" smtClean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altLang="zh-CN" b="1" dirty="0" smtClean="0">
                <a:solidFill>
                  <a:schemeClr val="bg1">
                    <a:lumMod val="75000"/>
                  </a:schemeClr>
                </a:solidFill>
              </a:rPr>
              <a:t>www.doit.am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324531" y="311913"/>
            <a:ext cx="55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>
                    <a:lumMod val="75000"/>
                  </a:schemeClr>
                </a:solidFill>
              </a:rPr>
              <a:t>深圳四博智联科技有限公司</a:t>
            </a:r>
            <a:r>
              <a:rPr lang="zh-CN" altLang="en-US" b="1" baseline="0" dirty="0" smtClean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altLang="zh-CN" b="1" dirty="0" smtClean="0">
                <a:solidFill>
                  <a:schemeClr val="bg1">
                    <a:lumMod val="75000"/>
                  </a:schemeClr>
                </a:solidFill>
              </a:rPr>
              <a:t>www.doit.am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16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324531" y="311913"/>
            <a:ext cx="55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>
                    <a:lumMod val="75000"/>
                  </a:schemeClr>
                </a:solidFill>
              </a:rPr>
              <a:t>深圳四博智联科技有限公司</a:t>
            </a:r>
            <a:r>
              <a:rPr lang="zh-CN" altLang="en-US" b="1" baseline="0" dirty="0" smtClean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altLang="zh-CN" b="1" dirty="0" smtClean="0">
                <a:solidFill>
                  <a:schemeClr val="bg1">
                    <a:lumMod val="75000"/>
                  </a:schemeClr>
                </a:solidFill>
              </a:rPr>
              <a:t>www.doit.am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7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90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8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5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324531" y="311913"/>
            <a:ext cx="55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>
                    <a:lumMod val="75000"/>
                  </a:schemeClr>
                </a:solidFill>
              </a:rPr>
              <a:t>深圳四博智联科技有限公司</a:t>
            </a:r>
            <a:r>
              <a:rPr lang="zh-CN" altLang="en-US" b="1" baseline="0" dirty="0" smtClean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altLang="zh-CN" b="1" dirty="0" smtClean="0">
                <a:solidFill>
                  <a:schemeClr val="bg1">
                    <a:lumMod val="75000"/>
                  </a:schemeClr>
                </a:solidFill>
              </a:rPr>
              <a:t>www.doit.am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8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2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13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5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324531" y="311913"/>
            <a:ext cx="55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>
                    <a:lumMod val="75000"/>
                  </a:schemeClr>
                </a:solidFill>
              </a:rPr>
              <a:t>深圳四博智联科技有限公司</a:t>
            </a:r>
            <a:r>
              <a:rPr lang="zh-CN" altLang="en-US" b="1" baseline="0" dirty="0" smtClean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altLang="zh-CN" b="1" dirty="0" smtClean="0">
                <a:solidFill>
                  <a:schemeClr val="bg1">
                    <a:lumMod val="75000"/>
                  </a:schemeClr>
                </a:solidFill>
              </a:rPr>
              <a:t>www.doit.am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8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324531" y="311913"/>
            <a:ext cx="55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>
                    <a:lumMod val="75000"/>
                  </a:schemeClr>
                </a:solidFill>
              </a:rPr>
              <a:t>深圳四博智联科技有限公司</a:t>
            </a:r>
            <a:r>
              <a:rPr lang="zh-CN" altLang="en-US" b="1" baseline="0" dirty="0" smtClean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altLang="zh-CN" b="1" dirty="0" smtClean="0">
                <a:solidFill>
                  <a:schemeClr val="bg1">
                    <a:lumMod val="75000"/>
                  </a:schemeClr>
                </a:solidFill>
              </a:rPr>
              <a:t>www.doit.am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16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324531" y="311913"/>
            <a:ext cx="55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>
                    <a:lumMod val="75000"/>
                  </a:schemeClr>
                </a:solidFill>
              </a:rPr>
              <a:t>深圳四博智联科技有限公司</a:t>
            </a:r>
            <a:r>
              <a:rPr lang="zh-CN" altLang="en-US" b="1" baseline="0" dirty="0" smtClean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altLang="zh-CN" b="1" dirty="0" smtClean="0">
                <a:solidFill>
                  <a:schemeClr val="bg1">
                    <a:lumMod val="75000"/>
                  </a:schemeClr>
                </a:solidFill>
              </a:rPr>
              <a:t>www.doit.am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0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0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27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3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324531" y="311913"/>
            <a:ext cx="553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>
                    <a:lumMod val="75000"/>
                  </a:schemeClr>
                </a:solidFill>
              </a:rPr>
              <a:t>深圳四博智联科技有限公司</a:t>
            </a:r>
            <a:r>
              <a:rPr lang="zh-CN" altLang="en-US" b="1" baseline="0" dirty="0" smtClean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altLang="zh-CN" b="1" dirty="0" smtClean="0">
                <a:solidFill>
                  <a:schemeClr val="bg1">
                    <a:lumMod val="75000"/>
                  </a:schemeClr>
                </a:solidFill>
              </a:rPr>
              <a:t>www.doit.am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0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26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7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5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5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9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1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8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  <a:t>2025/2/13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7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903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1958117" y="5445224"/>
            <a:ext cx="246810" cy="7200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58117" y="6165304"/>
            <a:ext cx="246810" cy="720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49080" y="764704"/>
            <a:ext cx="11449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dist="254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13570" y="168029"/>
            <a:ext cx="246810" cy="246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60380" y="414839"/>
            <a:ext cx="246810" cy="246810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83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58117" y="5445224"/>
            <a:ext cx="246810" cy="7200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958117" y="6165304"/>
            <a:ext cx="246810" cy="720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349080" y="764704"/>
            <a:ext cx="11449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>
            <a:outerShdw dist="25400" dir="5400000" algn="t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3570" y="168029"/>
            <a:ext cx="246810" cy="246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0380" y="414839"/>
            <a:ext cx="246810" cy="246810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88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A_图片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0"/>
          <a:stretch/>
        </p:blipFill>
        <p:spPr bwMode="auto">
          <a:xfrm>
            <a:off x="-3175" y="4362044"/>
            <a:ext cx="12199938" cy="250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A_图片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317" y="-10667"/>
            <a:ext cx="12190410" cy="4372711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48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</p:pic>
      <p:sp>
        <p:nvSpPr>
          <p:cNvPr id="5" name="PA_文本框 3"/>
          <p:cNvSpPr txBox="1"/>
          <p:nvPr>
            <p:custDataLst>
              <p:tags r:id="rId3"/>
            </p:custDataLst>
          </p:nvPr>
        </p:nvSpPr>
        <p:spPr>
          <a:xfrm>
            <a:off x="504584" y="4910336"/>
            <a:ext cx="5147022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8800" b="1" kern="2200" spc="6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44000">
                      <a:srgbClr val="0070C0">
                        <a:shade val="67500"/>
                        <a:satMod val="115000"/>
                      </a:srgbClr>
                    </a:gs>
                    <a:gs pos="75000">
                      <a:srgbClr val="00B0F0"/>
                    </a:gs>
                    <a:gs pos="56000">
                      <a:srgbClr val="0070C0">
                        <a:shade val="100000"/>
                        <a:satMod val="115000"/>
                      </a:srgbClr>
                    </a:gs>
                  </a:gsLst>
                  <a:lin ang="18000000" scaled="0"/>
                  <a:tileRect/>
                </a:gradFill>
                <a:latin typeface="微软雅黑" pitchFamily="34" charset="-122"/>
                <a:ea typeface="微软雅黑" pitchFamily="34" charset="-122"/>
              </a:rPr>
              <a:t>乐鑫</a:t>
            </a:r>
            <a:r>
              <a:rPr lang="zh-CN" altLang="en-US" sz="8800" b="1" kern="2200" spc="6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44000">
                      <a:srgbClr val="0070C0">
                        <a:shade val="67500"/>
                        <a:satMod val="115000"/>
                      </a:srgbClr>
                    </a:gs>
                    <a:gs pos="75000">
                      <a:srgbClr val="00B0F0"/>
                    </a:gs>
                    <a:gs pos="56000">
                      <a:srgbClr val="0070C0">
                        <a:shade val="100000"/>
                        <a:satMod val="115000"/>
                      </a:srgbClr>
                    </a:gs>
                  </a:gsLst>
                  <a:lin ang="18000000" scaled="0"/>
                  <a:tileRect/>
                </a:gradFill>
                <a:latin typeface="微软雅黑" pitchFamily="34" charset="-122"/>
                <a:ea typeface="微软雅黑" pitchFamily="34" charset="-122"/>
              </a:rPr>
              <a:t>模组</a:t>
            </a:r>
            <a:endParaRPr lang="zh-CN" altLang="en-US" sz="8800" b="1" kern="2200" spc="6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75000">
                    <a:srgbClr val="00B0F0"/>
                  </a:gs>
                  <a:gs pos="56000">
                    <a:srgbClr val="0070C0">
                      <a:shade val="100000"/>
                      <a:satMod val="115000"/>
                    </a:srgbClr>
                  </a:gs>
                </a:gsLst>
                <a:lin ang="18000000" scaled="0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PA_文本框 3"/>
          <p:cNvSpPr txBox="1"/>
          <p:nvPr>
            <p:custDataLst>
              <p:tags r:id="rId4"/>
            </p:custDataLst>
          </p:nvPr>
        </p:nvSpPr>
        <p:spPr>
          <a:xfrm>
            <a:off x="5725036" y="5445224"/>
            <a:ext cx="418659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深圳四博智联科技有限公司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PA_Flowchart: Decision 8"/>
          <p:cNvSpPr/>
          <p:nvPr>
            <p:custDataLst>
              <p:tags r:id="rId5"/>
            </p:custDataLst>
          </p:nvPr>
        </p:nvSpPr>
        <p:spPr>
          <a:xfrm>
            <a:off x="8903518" y="3112113"/>
            <a:ext cx="2549085" cy="2464116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Flowchart: Decision 10"/>
          <p:cNvSpPr/>
          <p:nvPr>
            <p:custDataLst>
              <p:tags r:id="rId6"/>
            </p:custDataLst>
          </p:nvPr>
        </p:nvSpPr>
        <p:spPr>
          <a:xfrm>
            <a:off x="7685671" y="4148920"/>
            <a:ext cx="412034" cy="398300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Flowchart: Decision 13"/>
          <p:cNvSpPr/>
          <p:nvPr>
            <p:custDataLst>
              <p:tags r:id="rId7"/>
            </p:custDataLst>
          </p:nvPr>
        </p:nvSpPr>
        <p:spPr>
          <a:xfrm>
            <a:off x="8083240" y="3958766"/>
            <a:ext cx="824069" cy="796600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Flowchart: Decision 14"/>
          <p:cNvSpPr/>
          <p:nvPr>
            <p:custDataLst>
              <p:tags r:id="rId8"/>
            </p:custDataLst>
          </p:nvPr>
        </p:nvSpPr>
        <p:spPr>
          <a:xfrm>
            <a:off x="10525794" y="2924536"/>
            <a:ext cx="667662" cy="645407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Flowchart: Decision 16"/>
          <p:cNvSpPr/>
          <p:nvPr>
            <p:custDataLst>
              <p:tags r:id="rId9"/>
            </p:custDataLst>
          </p:nvPr>
        </p:nvSpPr>
        <p:spPr>
          <a:xfrm>
            <a:off x="11393508" y="2800215"/>
            <a:ext cx="257216" cy="248642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文本框 3"/>
          <p:cNvSpPr txBox="1"/>
          <p:nvPr>
            <p:custDataLst>
              <p:tags r:id="rId10"/>
            </p:custDataLst>
          </p:nvPr>
        </p:nvSpPr>
        <p:spPr>
          <a:xfrm>
            <a:off x="5883910" y="4869160"/>
            <a:ext cx="273157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专注 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品质 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诚信 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endParaRPr lang="zh-CN" altLang="en-US" sz="2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PA_直接连接符 12"/>
          <p:cNvCxnSpPr/>
          <p:nvPr>
            <p:custDataLst>
              <p:tags r:id="rId11"/>
            </p:custDataLst>
          </p:nvPr>
        </p:nvCxnSpPr>
        <p:spPr>
          <a:xfrm>
            <a:off x="5651605" y="4799678"/>
            <a:ext cx="0" cy="1603086"/>
          </a:xfrm>
          <a:prstGeom prst="line">
            <a:avLst/>
          </a:prstGeom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Flowchart: Decision 20"/>
          <p:cNvSpPr/>
          <p:nvPr>
            <p:custDataLst>
              <p:tags r:id="rId12"/>
            </p:custDataLst>
          </p:nvPr>
        </p:nvSpPr>
        <p:spPr>
          <a:xfrm>
            <a:off x="10943632" y="3122133"/>
            <a:ext cx="1156968" cy="1118403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文本框 45"/>
          <p:cNvSpPr txBox="1"/>
          <p:nvPr>
            <p:custDataLst>
              <p:tags r:id="rId13"/>
            </p:custDataLst>
          </p:nvPr>
        </p:nvSpPr>
        <p:spPr>
          <a:xfrm>
            <a:off x="5989943" y="6022449"/>
            <a:ext cx="4869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Talents come from diligence, 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方正细圆简体" pitchFamily="2" charset="-122"/>
            </a:endParaRP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and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knowledge is gained by accumulation.</a:t>
            </a:r>
            <a:endParaRPr lang="en-US" altLang="zh-CN" sz="1100" b="1" dirty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方正细圆简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PA_Flowchart: Decision 22"/>
          <p:cNvSpPr/>
          <p:nvPr>
            <p:custDataLst>
              <p:tags r:id="rId14"/>
            </p:custDataLst>
          </p:nvPr>
        </p:nvSpPr>
        <p:spPr>
          <a:xfrm>
            <a:off x="11193456" y="4536909"/>
            <a:ext cx="667662" cy="645407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7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25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700"/>
                            </p:stCondLst>
                            <p:childTnLst>
                              <p:par>
                                <p:cTn id="64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9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/>
      <p:bldP spid="21" grpId="0" animBg="1"/>
      <p:bldP spid="20" grpId="0"/>
      <p:bldP spid="23" grpId="0" animBg="1"/>
      <p:bldP spid="2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0"/>
          <a:stretch/>
        </p:blipFill>
        <p:spPr bwMode="auto">
          <a:xfrm>
            <a:off x="-3175" y="4362044"/>
            <a:ext cx="12199938" cy="250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317" y="-10667"/>
            <a:ext cx="12190410" cy="4372711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48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</p:pic>
      <p:sp>
        <p:nvSpPr>
          <p:cNvPr id="5" name="文本框 3"/>
          <p:cNvSpPr txBox="1"/>
          <p:nvPr/>
        </p:nvSpPr>
        <p:spPr>
          <a:xfrm>
            <a:off x="3816952" y="4620958"/>
            <a:ext cx="5806646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6600" b="1" kern="2200" spc="6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44000">
                      <a:srgbClr val="0070C0">
                        <a:shade val="67500"/>
                        <a:satMod val="115000"/>
                      </a:srgbClr>
                    </a:gs>
                    <a:gs pos="75000">
                      <a:srgbClr val="00B0F0"/>
                    </a:gs>
                    <a:gs pos="56000">
                      <a:srgbClr val="0070C0">
                        <a:shade val="100000"/>
                        <a:satMod val="115000"/>
                      </a:srgbClr>
                    </a:gs>
                  </a:gsLst>
                  <a:lin ang="18000000" scaled="0"/>
                  <a:tileRect/>
                </a:gradFill>
                <a:latin typeface="微软雅黑" pitchFamily="34" charset="-122"/>
                <a:ea typeface="微软雅黑" pitchFamily="34" charset="-122"/>
              </a:rPr>
              <a:t>谢  谢</a:t>
            </a:r>
            <a:endParaRPr lang="zh-CN" altLang="en-US" sz="6600" b="1" kern="2200" spc="6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44000">
                    <a:srgbClr val="0070C0">
                      <a:shade val="67500"/>
                      <a:satMod val="115000"/>
                    </a:srgbClr>
                  </a:gs>
                  <a:gs pos="75000">
                    <a:srgbClr val="00B0F0"/>
                  </a:gs>
                  <a:gs pos="56000">
                    <a:srgbClr val="0070C0">
                      <a:shade val="100000"/>
                      <a:satMod val="115000"/>
                    </a:srgbClr>
                  </a:gs>
                </a:gsLst>
                <a:lin ang="18000000" scaled="0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流程图: 决策 8"/>
          <p:cNvSpPr/>
          <p:nvPr/>
        </p:nvSpPr>
        <p:spPr>
          <a:xfrm>
            <a:off x="8903518" y="3112113"/>
            <a:ext cx="2549085" cy="2464116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决策 10"/>
          <p:cNvSpPr/>
          <p:nvPr/>
        </p:nvSpPr>
        <p:spPr>
          <a:xfrm>
            <a:off x="7685671" y="4148920"/>
            <a:ext cx="412034" cy="398300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决策 13"/>
          <p:cNvSpPr/>
          <p:nvPr/>
        </p:nvSpPr>
        <p:spPr>
          <a:xfrm>
            <a:off x="8083240" y="3958766"/>
            <a:ext cx="824069" cy="796600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决策 14"/>
          <p:cNvSpPr/>
          <p:nvPr/>
        </p:nvSpPr>
        <p:spPr>
          <a:xfrm>
            <a:off x="10525794" y="2924536"/>
            <a:ext cx="667662" cy="645407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决策 16"/>
          <p:cNvSpPr/>
          <p:nvPr/>
        </p:nvSpPr>
        <p:spPr>
          <a:xfrm>
            <a:off x="11393508" y="2800215"/>
            <a:ext cx="257216" cy="248642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决策 20"/>
          <p:cNvSpPr/>
          <p:nvPr/>
        </p:nvSpPr>
        <p:spPr>
          <a:xfrm>
            <a:off x="10943632" y="3122133"/>
            <a:ext cx="1156968" cy="1118403"/>
          </a:xfrm>
          <a:prstGeom prst="flowChartDecision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45"/>
          <p:cNvSpPr txBox="1"/>
          <p:nvPr/>
        </p:nvSpPr>
        <p:spPr>
          <a:xfrm>
            <a:off x="1513556" y="5714839"/>
            <a:ext cx="4869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Talents come from diligence, 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方正细圆简体" pitchFamily="2" charset="-122"/>
            </a:endParaRP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and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  <a:ea typeface="方正细圆简体" pitchFamily="2" charset="-122"/>
              </a:rPr>
              <a:t>knowledge is gained by accumulation.</a:t>
            </a:r>
            <a:endParaRPr lang="en-US" altLang="zh-CN" sz="1100" b="1" dirty="0">
              <a:solidFill>
                <a:schemeClr val="bg1">
                  <a:lumMod val="50000"/>
                </a:schemeClr>
              </a:solidFill>
              <a:latin typeface="Arial Black" pitchFamily="34" charset="0"/>
              <a:ea typeface="方正细圆简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流程图: 决策 22"/>
          <p:cNvSpPr/>
          <p:nvPr/>
        </p:nvSpPr>
        <p:spPr>
          <a:xfrm>
            <a:off x="11193456" y="4536909"/>
            <a:ext cx="667662" cy="645407"/>
          </a:xfrm>
          <a:prstGeom prst="flowChartDecisi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68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450"/>
                            </p:stCondLst>
                            <p:childTnLst>
                              <p:par>
                                <p:cTn id="50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37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7" presetClass="emph" presetSubtype="0" repeatCount="300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9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21" grpId="0" animBg="1"/>
      <p:bldP spid="20" grpId="0"/>
      <p:bldP spid="23" grpId="0" animBg="1"/>
      <p:bldP spid="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23206" y="169476"/>
            <a:ext cx="295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乐鑫</a:t>
            </a: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ESP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系列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27054" y="836712"/>
            <a:ext cx="0" cy="576064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6426" y="846816"/>
            <a:ext cx="4293542" cy="3812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芯片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-8266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426" y="1268760"/>
            <a:ext cx="4293542" cy="10525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       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 WiFi+BLE  ESP32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芯片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规格：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ESP32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音视频领域市场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34566" y="2348880"/>
            <a:ext cx="4293542" cy="10525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       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 WiFi+BLE  ESP32-C3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芯片规格：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ESP32-C3 &amp; ESP8685</a:t>
            </a: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电工照明小家电市场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59"/>
          <p:cNvSpPr txBox="1"/>
          <p:nvPr/>
        </p:nvSpPr>
        <p:spPr>
          <a:xfrm>
            <a:off x="334566" y="3429000"/>
            <a:ext cx="4293542" cy="105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       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 WiFi+BLE  ESP32-C2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芯片规格：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ESP8684</a:t>
            </a: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电工照明小家电市场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01441"/>
              </p:ext>
            </p:extLst>
          </p:nvPr>
        </p:nvGraphicFramePr>
        <p:xfrm>
          <a:off x="4799062" y="3645024"/>
          <a:ext cx="6971708" cy="18057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736415289"/>
                    </a:ext>
                  </a:extLst>
                </a:gridCol>
                <a:gridCol w="684784">
                  <a:extLst>
                    <a:ext uri="{9D8B030D-6E8A-4147-A177-3AD203B41FA5}">
                      <a16:colId xmlns:a16="http://schemas.microsoft.com/office/drawing/2014/main" val="2579519289"/>
                    </a:ext>
                  </a:extLst>
                </a:gridCol>
                <a:gridCol w="829965">
                  <a:extLst>
                    <a:ext uri="{9D8B030D-6E8A-4147-A177-3AD203B41FA5}">
                      <a16:colId xmlns:a16="http://schemas.microsoft.com/office/drawing/2014/main" val="2213844712"/>
                    </a:ext>
                  </a:extLst>
                </a:gridCol>
                <a:gridCol w="4232823">
                  <a:extLst>
                    <a:ext uri="{9D8B030D-6E8A-4147-A177-3AD203B41FA5}">
                      <a16:colId xmlns:a16="http://schemas.microsoft.com/office/drawing/2014/main" val="2193321029"/>
                    </a:ext>
                  </a:extLst>
                </a:gridCol>
              </a:tblGrid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ESPC2-01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8684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14.5x24.5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ESP-01</a:t>
                      </a:r>
                      <a:r>
                        <a:rPr lang="zh-CN" altLang="en-US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升级款，插针封装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105785"/>
                  </a:ext>
                </a:extLst>
              </a:tr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ESPC2-02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8684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15x17.3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金手指封装，电工类应用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05990"/>
                  </a:ext>
                </a:extLst>
              </a:tr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ESPC2-05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8684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15x20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照明类应用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222233"/>
                  </a:ext>
                </a:extLst>
              </a:tr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ESPC2-12/12E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8684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16x24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12E</a:t>
                      </a: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为外置天线，最常见款型，</a:t>
                      </a:r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8266</a:t>
                      </a: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升级款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061862"/>
                  </a:ext>
                </a:extLst>
              </a:tr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ESPC2-20/20E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8684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18*20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兼容</a:t>
                      </a:r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ESP8684-WROOM-02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287"/>
                  </a:ext>
                </a:extLst>
              </a:tr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ESPC2-M1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8684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12.3*20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ESP-M2</a:t>
                      </a: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的升级版本，小尺寸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72834"/>
                  </a:ext>
                </a:extLst>
              </a:tr>
            </a:tbl>
          </a:graphicData>
        </a:graphic>
      </p:graphicFrame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52437"/>
              </p:ext>
            </p:extLst>
          </p:nvPr>
        </p:nvGraphicFramePr>
        <p:xfrm>
          <a:off x="4799062" y="2276872"/>
          <a:ext cx="6971708" cy="13600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736415289"/>
                    </a:ext>
                  </a:extLst>
                </a:gridCol>
                <a:gridCol w="684784">
                  <a:extLst>
                    <a:ext uri="{9D8B030D-6E8A-4147-A177-3AD203B41FA5}">
                      <a16:colId xmlns:a16="http://schemas.microsoft.com/office/drawing/2014/main" val="2579519289"/>
                    </a:ext>
                  </a:extLst>
                </a:gridCol>
                <a:gridCol w="829965">
                  <a:extLst>
                    <a:ext uri="{9D8B030D-6E8A-4147-A177-3AD203B41FA5}">
                      <a16:colId xmlns:a16="http://schemas.microsoft.com/office/drawing/2014/main" val="2213844712"/>
                    </a:ext>
                  </a:extLst>
                </a:gridCol>
                <a:gridCol w="4232823">
                  <a:extLst>
                    <a:ext uri="{9D8B030D-6E8A-4147-A177-3AD203B41FA5}">
                      <a16:colId xmlns:a16="http://schemas.microsoft.com/office/drawing/2014/main" val="2193321029"/>
                    </a:ext>
                  </a:extLst>
                </a:gridCol>
              </a:tblGrid>
              <a:tr h="2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ESPC3-02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ESP8685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15x17.3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金手指封装，电工类应用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73324"/>
                  </a:ext>
                </a:extLst>
              </a:tr>
              <a:tr h="2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ESPC3-05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C3FH4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16x20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照明类应用，内置高温</a:t>
                      </a:r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flash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105785"/>
                  </a:ext>
                </a:extLst>
              </a:tr>
              <a:tr h="2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ESPC3-12/12E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16x24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最常见款型，兼容</a:t>
                      </a:r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12F</a:t>
                      </a: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类模组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05990"/>
                  </a:ext>
                </a:extLst>
              </a:tr>
              <a:tr h="2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ESPC3-20/20E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18x20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常见模组，兼容</a:t>
                      </a:r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ESP32-C3-WROOM-02</a:t>
                      </a: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系列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222233"/>
                  </a:ext>
                </a:extLst>
              </a:tr>
              <a:tr h="2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ESPC3-32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18x25.5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常见模组，兼容</a:t>
                      </a:r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ESP32-WROOM-32</a:t>
                      </a: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系列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365173"/>
                  </a:ext>
                </a:extLst>
              </a:tr>
            </a:tbl>
          </a:graphicData>
        </a:graphic>
      </p:graphicFrame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53547"/>
              </p:ext>
            </p:extLst>
          </p:nvPr>
        </p:nvGraphicFramePr>
        <p:xfrm>
          <a:off x="4799062" y="1262208"/>
          <a:ext cx="6971708" cy="9028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736415289"/>
                    </a:ext>
                  </a:extLst>
                </a:gridCol>
                <a:gridCol w="859761">
                  <a:extLst>
                    <a:ext uri="{9D8B030D-6E8A-4147-A177-3AD203B41FA5}">
                      <a16:colId xmlns:a16="http://schemas.microsoft.com/office/drawing/2014/main" val="2579519289"/>
                    </a:ext>
                  </a:extLst>
                </a:gridCol>
                <a:gridCol w="1078955">
                  <a:extLst>
                    <a:ext uri="{9D8B030D-6E8A-4147-A177-3AD203B41FA5}">
                      <a16:colId xmlns:a16="http://schemas.microsoft.com/office/drawing/2014/main" val="2213844712"/>
                    </a:ext>
                  </a:extLst>
                </a:gridCol>
                <a:gridCol w="3304800">
                  <a:extLst>
                    <a:ext uri="{9D8B030D-6E8A-4147-A177-3AD203B41FA5}">
                      <a16:colId xmlns:a16="http://schemas.microsoft.com/office/drawing/2014/main" val="2193321029"/>
                    </a:ext>
                  </a:extLst>
                </a:gridCol>
              </a:tblGrid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ESP-WROOM-32D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D0WD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18x25.5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兼容官方模组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105785"/>
                  </a:ext>
                </a:extLst>
              </a:tr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ESP-WROOM-32E/UE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D0WD-V3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18x25.5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兼容官方模组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05990"/>
                  </a:ext>
                </a:extLst>
              </a:tr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ESP-WROOM-32S/SE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D0WD-V3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18x25.5</a:t>
                      </a:r>
                      <a:endParaRPr lang="zh-CN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兼容</a:t>
                      </a:r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32D 32E 32U</a:t>
                      </a:r>
                      <a:r>
                        <a:rPr lang="zh-CN" altLang="en-US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，可做外置天线</a:t>
                      </a:r>
                      <a:endParaRPr lang="zh-CN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222233"/>
                  </a:ext>
                </a:extLst>
              </a:tr>
            </a:tbl>
          </a:graphicData>
        </a:graphic>
      </p:graphicFrame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42701"/>
              </p:ext>
            </p:extLst>
          </p:nvPr>
        </p:nvGraphicFramePr>
        <p:xfrm>
          <a:off x="4812129" y="836712"/>
          <a:ext cx="6958643" cy="3009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2615">
                  <a:extLst>
                    <a:ext uri="{9D8B030D-6E8A-4147-A177-3AD203B41FA5}">
                      <a16:colId xmlns:a16="http://schemas.microsoft.com/office/drawing/2014/main" val="2736415289"/>
                    </a:ext>
                  </a:extLst>
                </a:gridCol>
                <a:gridCol w="911251">
                  <a:extLst>
                    <a:ext uri="{9D8B030D-6E8A-4147-A177-3AD203B41FA5}">
                      <a16:colId xmlns:a16="http://schemas.microsoft.com/office/drawing/2014/main" val="2579519289"/>
                    </a:ext>
                  </a:extLst>
                </a:gridCol>
                <a:gridCol w="1067380">
                  <a:extLst>
                    <a:ext uri="{9D8B030D-6E8A-4147-A177-3AD203B41FA5}">
                      <a16:colId xmlns:a16="http://schemas.microsoft.com/office/drawing/2014/main" val="2213844712"/>
                    </a:ext>
                  </a:extLst>
                </a:gridCol>
                <a:gridCol w="3737397">
                  <a:extLst>
                    <a:ext uri="{9D8B030D-6E8A-4147-A177-3AD203B41FA5}">
                      <a16:colId xmlns:a16="http://schemas.microsoft.com/office/drawing/2014/main" val="2193321029"/>
                    </a:ext>
                  </a:extLst>
                </a:gridCol>
              </a:tblGrid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ESP-F, F1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8266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16x24/16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F1</a:t>
                      </a: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为外置天线，认证齐全，主力款型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222233"/>
                  </a:ext>
                </a:extLst>
              </a:tr>
            </a:tbl>
          </a:graphicData>
        </a:graphic>
      </p:graphicFrame>
      <p:sp>
        <p:nvSpPr>
          <p:cNvPr id="13" name="TextBox 59"/>
          <p:cNvSpPr txBox="1"/>
          <p:nvPr/>
        </p:nvSpPr>
        <p:spPr>
          <a:xfrm>
            <a:off x="334566" y="4509120"/>
            <a:ext cx="4293542" cy="10525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       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 err="1" smtClean="0">
                <a:latin typeface="微软雅黑" pitchFamily="34" charset="-122"/>
                <a:ea typeface="微软雅黑" pitchFamily="34" charset="-122"/>
              </a:rPr>
              <a:t>WiFi+BLE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  ESP32-C6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芯片规格：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ESP32-C6</a:t>
            </a: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WiFi6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应用市场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97022"/>
              </p:ext>
            </p:extLst>
          </p:nvPr>
        </p:nvGraphicFramePr>
        <p:xfrm>
          <a:off x="4812129" y="5648326"/>
          <a:ext cx="6971708" cy="3009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736415289"/>
                    </a:ext>
                  </a:extLst>
                </a:gridCol>
                <a:gridCol w="859761">
                  <a:extLst>
                    <a:ext uri="{9D8B030D-6E8A-4147-A177-3AD203B41FA5}">
                      <a16:colId xmlns:a16="http://schemas.microsoft.com/office/drawing/2014/main" val="2579519289"/>
                    </a:ext>
                  </a:extLst>
                </a:gridCol>
                <a:gridCol w="1078955">
                  <a:extLst>
                    <a:ext uri="{9D8B030D-6E8A-4147-A177-3AD203B41FA5}">
                      <a16:colId xmlns:a16="http://schemas.microsoft.com/office/drawing/2014/main" val="2213844712"/>
                    </a:ext>
                  </a:extLst>
                </a:gridCol>
                <a:gridCol w="3304800">
                  <a:extLst>
                    <a:ext uri="{9D8B030D-6E8A-4147-A177-3AD203B41FA5}">
                      <a16:colId xmlns:a16="http://schemas.microsoft.com/office/drawing/2014/main" val="2193321029"/>
                    </a:ext>
                  </a:extLst>
                </a:gridCol>
              </a:tblGrid>
              <a:tr h="3009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ESPC6-WROOM-32/E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C6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18x25.5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兼容官方模组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105785"/>
                  </a:ext>
                </a:extLst>
              </a:tr>
            </a:tbl>
          </a:graphicData>
        </a:graphic>
      </p:graphicFrame>
      <p:sp>
        <p:nvSpPr>
          <p:cNvPr id="14" name="TextBox 59"/>
          <p:cNvSpPr txBox="1"/>
          <p:nvPr/>
        </p:nvSpPr>
        <p:spPr>
          <a:xfrm>
            <a:off x="334566" y="5589240"/>
            <a:ext cx="4293542" cy="1052596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90000">
                <a:schemeClr val="accent6">
                  <a:lumMod val="20000"/>
                  <a:lumOff val="8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       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 err="1" smtClean="0">
                <a:latin typeface="微软雅黑" pitchFamily="34" charset="-122"/>
                <a:ea typeface="微软雅黑" pitchFamily="34" charset="-122"/>
              </a:rPr>
              <a:t>WiFi+BLE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ESP32-S3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芯片规格：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ESP32-S3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/AI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市场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98668"/>
              </p:ext>
            </p:extLst>
          </p:nvPr>
        </p:nvGraphicFramePr>
        <p:xfrm>
          <a:off x="4812129" y="6008366"/>
          <a:ext cx="6971708" cy="5169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736415289"/>
                    </a:ext>
                  </a:extLst>
                </a:gridCol>
                <a:gridCol w="859761">
                  <a:extLst>
                    <a:ext uri="{9D8B030D-6E8A-4147-A177-3AD203B41FA5}">
                      <a16:colId xmlns:a16="http://schemas.microsoft.com/office/drawing/2014/main" val="2579519289"/>
                    </a:ext>
                  </a:extLst>
                </a:gridCol>
                <a:gridCol w="1078955">
                  <a:extLst>
                    <a:ext uri="{9D8B030D-6E8A-4147-A177-3AD203B41FA5}">
                      <a16:colId xmlns:a16="http://schemas.microsoft.com/office/drawing/2014/main" val="2213844712"/>
                    </a:ext>
                  </a:extLst>
                </a:gridCol>
                <a:gridCol w="3304800">
                  <a:extLst>
                    <a:ext uri="{9D8B030D-6E8A-4147-A177-3AD203B41FA5}">
                      <a16:colId xmlns:a16="http://schemas.microsoft.com/office/drawing/2014/main" val="2193321029"/>
                    </a:ext>
                  </a:extLst>
                </a:gridCol>
              </a:tblGrid>
              <a:tr h="2584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ESPS3-32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S3 </a:t>
                      </a: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系列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18x25.5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兼容官方模组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105785"/>
                  </a:ext>
                </a:extLst>
              </a:tr>
              <a:tr h="2584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ESPS3-32E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S3 </a:t>
                      </a: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系列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smtClean="0">
                          <a:solidFill>
                            <a:schemeClr val="tx1"/>
                          </a:solidFill>
                        </a:rPr>
                        <a:t>18x19.2</a:t>
                      </a:r>
                      <a:endParaRPr lang="zh-CN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 smtClean="0">
                          <a:solidFill>
                            <a:schemeClr val="tx1"/>
                          </a:solidFill>
                        </a:rPr>
                        <a:t>兼容官方模组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43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6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134464"/>
              </p:ext>
            </p:extLst>
          </p:nvPr>
        </p:nvGraphicFramePr>
        <p:xfrm>
          <a:off x="406574" y="836712"/>
          <a:ext cx="11318242" cy="636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45287799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75398388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63788973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848281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1912202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454444488"/>
                    </a:ext>
                  </a:extLst>
                </a:gridCol>
                <a:gridCol w="1770689">
                  <a:extLst>
                    <a:ext uri="{9D8B030D-6E8A-4147-A177-3AD203B41FA5}">
                      <a16:colId xmlns:a16="http://schemas.microsoft.com/office/drawing/2014/main" val="2078517194"/>
                    </a:ext>
                  </a:extLst>
                </a:gridCol>
                <a:gridCol w="1338641">
                  <a:extLst>
                    <a:ext uri="{9D8B030D-6E8A-4147-A177-3AD203B41FA5}">
                      <a16:colId xmlns:a16="http://schemas.microsoft.com/office/drawing/2014/main" val="1039774375"/>
                    </a:ext>
                  </a:extLst>
                </a:gridCol>
              </a:tblGrid>
              <a:tr h="4330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乐鑫族系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ESP8266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ESP32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ESP32-S3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ESP32-C2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ESP32-C3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ESP32-C6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备注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81897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射频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Wi-Fi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Wi-Fi + BT 4.2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effectLst/>
                        </a:rPr>
                        <a:t>Wi-Fi + BT 5</a:t>
                      </a:r>
                      <a:endParaRPr lang="zh-CN" altLang="en-US" sz="1400" b="1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effectLst/>
                        </a:rPr>
                        <a:t>Wi-Fi + BT 5</a:t>
                      </a:r>
                      <a:endParaRPr lang="zh-CN" altLang="en-US" sz="1400" b="1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effectLst/>
                        </a:rPr>
                        <a:t>Wi-Fi + BT 5</a:t>
                      </a:r>
                      <a:endParaRPr lang="zh-CN" altLang="en-US" sz="1400" b="1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WiFi6+BT+ZigBee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496174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GPIO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可用：</a:t>
                      </a:r>
                      <a:r>
                        <a:rPr lang="en-US" altLang="zh-CN" sz="1400" b="1" dirty="0" smtClean="0">
                          <a:effectLst/>
                        </a:rPr>
                        <a:t>11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34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45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14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可用：</a:t>
                      </a:r>
                      <a:r>
                        <a:rPr lang="en-US" altLang="zh-CN" sz="1400" b="1" dirty="0" smtClean="0">
                          <a:effectLst/>
                        </a:rPr>
                        <a:t>16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IO</a:t>
                      </a:r>
                      <a:r>
                        <a:rPr lang="zh-CN" altLang="en-US" sz="1400" b="1" dirty="0" smtClean="0">
                          <a:effectLst/>
                        </a:rPr>
                        <a:t>多侧重于</a:t>
                      </a:r>
                      <a:r>
                        <a:rPr lang="en-US" altLang="zh-CN" sz="1400" b="1" dirty="0" smtClean="0">
                          <a:effectLst/>
                        </a:rPr>
                        <a:t>MCU</a:t>
                      </a:r>
                      <a:r>
                        <a:rPr lang="zh-CN" altLang="en-US" sz="1400" b="1" dirty="0" smtClean="0">
                          <a:effectLst/>
                        </a:rPr>
                        <a:t>替代</a:t>
                      </a:r>
                      <a:endParaRPr lang="en-US" altLang="zh-CN" sz="1400" b="1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674503"/>
                  </a:ext>
                </a:extLst>
              </a:tr>
              <a:tr h="6050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CPU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 smtClean="0">
                          <a:effectLst/>
                        </a:rPr>
                        <a:t>Tensilica</a:t>
                      </a:r>
                      <a:r>
                        <a:rPr lang="en-US" altLang="zh-CN" sz="1400" b="1" dirty="0" smtClean="0">
                          <a:effectLst/>
                        </a:rPr>
                        <a:t>,</a:t>
                      </a:r>
                      <a:r>
                        <a:rPr lang="en-US" altLang="zh-CN" sz="1400" b="1" baseline="0" dirty="0" smtClean="0">
                          <a:effectLst/>
                        </a:rPr>
                        <a:t> 80~160M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 smtClean="0">
                          <a:effectLst/>
                        </a:rPr>
                        <a:t>Xtensa</a:t>
                      </a:r>
                      <a:r>
                        <a:rPr lang="zh-CN" altLang="en-US" sz="1400" b="1" dirty="0" smtClean="0">
                          <a:effectLst/>
                        </a:rPr>
                        <a:t>， 双核</a:t>
                      </a:r>
                      <a:r>
                        <a:rPr lang="en-US" altLang="zh-CN" sz="1400" b="1" dirty="0" smtClean="0">
                          <a:effectLst/>
                        </a:rPr>
                        <a:t>240MHz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err="1" smtClean="0">
                          <a:effectLst/>
                        </a:rPr>
                        <a:t>Xtensa</a:t>
                      </a:r>
                      <a:r>
                        <a:rPr lang="zh-CN" altLang="en-US" sz="1400" b="1" dirty="0" smtClean="0">
                          <a:effectLst/>
                        </a:rPr>
                        <a:t>， 双核</a:t>
                      </a:r>
                      <a:r>
                        <a:rPr lang="en-US" altLang="zh-CN" sz="1400" b="1" dirty="0" smtClean="0">
                          <a:effectLst/>
                        </a:rPr>
                        <a:t>240MHz</a:t>
                      </a:r>
                      <a:endParaRPr lang="zh-CN" altLang="en-US" sz="1400" b="1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RISC V</a:t>
                      </a:r>
                      <a:r>
                        <a:rPr lang="zh-CN" altLang="en-US" sz="1400" b="1" dirty="0" smtClean="0">
                          <a:effectLst/>
                        </a:rPr>
                        <a:t>，</a:t>
                      </a:r>
                      <a:r>
                        <a:rPr lang="en-US" altLang="zh-CN" sz="1400" b="1" dirty="0" smtClean="0">
                          <a:effectLst/>
                        </a:rPr>
                        <a:t>120M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RISC V</a:t>
                      </a:r>
                      <a:r>
                        <a:rPr lang="zh-CN" altLang="en-US" sz="1400" b="1" dirty="0" smtClean="0">
                          <a:effectLst/>
                        </a:rPr>
                        <a:t>，</a:t>
                      </a:r>
                      <a:r>
                        <a:rPr lang="en-US" altLang="zh-CN" sz="1400" b="1" dirty="0" smtClean="0">
                          <a:effectLst/>
                        </a:rPr>
                        <a:t>160M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RISC V</a:t>
                      </a:r>
                      <a:r>
                        <a:rPr lang="zh-CN" altLang="en-US" sz="1400" b="1" dirty="0" smtClean="0">
                          <a:effectLst/>
                        </a:rPr>
                        <a:t>，</a:t>
                      </a:r>
                      <a:r>
                        <a:rPr lang="en-US" altLang="zh-CN" sz="1400" b="1" dirty="0" smtClean="0">
                          <a:effectLst/>
                        </a:rPr>
                        <a:t>160M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越低越侧重于常规应用，价格越好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88243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PWM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5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16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8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6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6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驱动灯，电机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986792"/>
                  </a:ext>
                </a:extLst>
              </a:tr>
              <a:tr h="4330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SRAM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可用</a:t>
                      </a:r>
                      <a:r>
                        <a:rPr lang="en-US" altLang="zh-CN" sz="1400" b="1" dirty="0" smtClean="0">
                          <a:effectLst/>
                        </a:rPr>
                        <a:t>76K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512K</a:t>
                      </a:r>
                      <a:endParaRPr lang="en-US" altLang="zh-CN" sz="1400" b="1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512K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272K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400K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528K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越大处理能力强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535803"/>
                  </a:ext>
                </a:extLst>
              </a:tr>
              <a:tr h="4330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RTC SRAM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16K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16K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8K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一般没意义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9437671"/>
                  </a:ext>
                </a:extLst>
              </a:tr>
              <a:tr h="4330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SAR </a:t>
                      </a:r>
                      <a:r>
                        <a:rPr lang="zh-CN" altLang="en-US" sz="1400" b="1" dirty="0" smtClean="0">
                          <a:effectLst/>
                        </a:rPr>
                        <a:t>模数转换器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 x 10Bit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effectLst/>
                        </a:rPr>
                        <a:t>2 x 12Bit</a:t>
                      </a:r>
                      <a:endParaRPr lang="zh-CN" altLang="en-US" sz="1400" b="1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effectLst/>
                        </a:rPr>
                        <a:t>2 x 12Bit</a:t>
                      </a:r>
                      <a:endParaRPr lang="zh-CN" altLang="en-US" sz="1400" b="1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 x 12bit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2 x 12bit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 x 12bit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传感器精度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83753"/>
                  </a:ext>
                </a:extLst>
              </a:tr>
              <a:tr h="4330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带宽支持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20MHz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20MHz </a:t>
                      </a:r>
                      <a:r>
                        <a:rPr lang="zh-CN" altLang="en-US" sz="1400" b="1" dirty="0" smtClean="0">
                          <a:effectLst/>
                        </a:rPr>
                        <a:t>和 </a:t>
                      </a:r>
                      <a:r>
                        <a:rPr lang="en-US" altLang="zh-CN" sz="1400" b="1" dirty="0" smtClean="0">
                          <a:effectLst/>
                        </a:rPr>
                        <a:t>40MHz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effectLst/>
                        </a:rPr>
                        <a:t>20MHz </a:t>
                      </a:r>
                      <a:r>
                        <a:rPr lang="zh-CN" altLang="en-US" sz="1400" b="1" dirty="0" smtClean="0">
                          <a:effectLst/>
                        </a:rPr>
                        <a:t>和 </a:t>
                      </a:r>
                      <a:r>
                        <a:rPr lang="en-US" altLang="zh-CN" sz="1400" b="1" dirty="0" smtClean="0">
                          <a:effectLst/>
                        </a:rPr>
                        <a:t>40MHz</a:t>
                      </a:r>
                      <a:endParaRPr lang="zh-CN" altLang="en-US" sz="1400" b="1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20MHz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20MHz </a:t>
                      </a:r>
                      <a:r>
                        <a:rPr lang="zh-CN" altLang="en-US" sz="1400" b="1" dirty="0" smtClean="0">
                          <a:effectLst/>
                        </a:rPr>
                        <a:t>和 </a:t>
                      </a:r>
                      <a:r>
                        <a:rPr lang="en-US" altLang="zh-CN" sz="1400" b="1" dirty="0" smtClean="0">
                          <a:effectLst/>
                        </a:rPr>
                        <a:t>40MHz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20MHz </a:t>
                      </a:r>
                      <a:r>
                        <a:rPr lang="zh-CN" altLang="en-US" sz="1400" b="1" dirty="0" smtClean="0">
                          <a:effectLst/>
                        </a:rPr>
                        <a:t>和 </a:t>
                      </a:r>
                      <a:r>
                        <a:rPr lang="en-US" altLang="zh-CN" sz="1400" b="1" dirty="0" smtClean="0">
                          <a:effectLst/>
                        </a:rPr>
                        <a:t>40MHz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摄像头客户会考虑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844613"/>
                  </a:ext>
                </a:extLst>
              </a:tr>
              <a:tr h="4330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通信速率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72.2Mbps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150Mbps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150Mbps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72.2Mbps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150Mbps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150Mbps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摄像头客户会考虑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200303"/>
                  </a:ext>
                </a:extLst>
              </a:tr>
              <a:tr h="4330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音频支持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</a:p>
                    <a:p>
                      <a:pPr algn="ctr"/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BR/EDR</a:t>
                      </a:r>
                      <a:r>
                        <a:rPr lang="zh-CN" altLang="en-US" sz="1400" b="1" dirty="0" smtClean="0">
                          <a:effectLst/>
                        </a:rPr>
                        <a:t>，音频编解码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115633"/>
                  </a:ext>
                </a:extLst>
              </a:tr>
              <a:tr h="4330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视频支持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支持外挂</a:t>
                      </a:r>
                      <a:r>
                        <a:rPr lang="en-US" altLang="zh-CN" sz="1400" b="1" dirty="0" err="1" smtClean="0">
                          <a:effectLst/>
                        </a:rPr>
                        <a:t>pSram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DVP</a:t>
                      </a:r>
                      <a:r>
                        <a:rPr lang="zh-CN" altLang="en-US" sz="1400" b="1" dirty="0" smtClean="0">
                          <a:effectLst/>
                        </a:rPr>
                        <a:t>，</a:t>
                      </a:r>
                      <a:r>
                        <a:rPr lang="en-US" altLang="zh-CN" sz="1400" b="1" dirty="0" smtClean="0">
                          <a:effectLst/>
                        </a:rPr>
                        <a:t>8~16</a:t>
                      </a:r>
                      <a:r>
                        <a:rPr lang="zh-CN" altLang="en-US" sz="1400" b="1" dirty="0" smtClean="0">
                          <a:effectLst/>
                        </a:rPr>
                        <a:t>位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AIOT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909230"/>
                  </a:ext>
                </a:extLst>
              </a:tr>
              <a:tr h="4330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LCD</a:t>
                      </a:r>
                      <a:r>
                        <a:rPr lang="zh-CN" altLang="en-US" sz="1400" b="1" dirty="0" smtClean="0">
                          <a:effectLst/>
                        </a:rPr>
                        <a:t>支持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SPI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RGB</a:t>
                      </a:r>
                      <a:r>
                        <a:rPr lang="zh-CN" altLang="en-US" sz="1400" b="1" dirty="0" smtClean="0">
                          <a:effectLst/>
                        </a:rPr>
                        <a:t>，</a:t>
                      </a:r>
                      <a:r>
                        <a:rPr lang="en-US" altLang="zh-CN" sz="1400" b="1" dirty="0" smtClean="0">
                          <a:effectLst/>
                        </a:rPr>
                        <a:t>8~16</a:t>
                      </a:r>
                      <a:r>
                        <a:rPr lang="zh-CN" altLang="en-US" sz="1400" b="1" dirty="0" smtClean="0">
                          <a:effectLst/>
                        </a:rPr>
                        <a:t>位，</a:t>
                      </a:r>
                      <a:r>
                        <a:rPr lang="en-US" altLang="zh-CN" sz="1400" b="1" dirty="0" smtClean="0">
                          <a:effectLst/>
                        </a:rPr>
                        <a:t>I8080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effectLst/>
                        </a:rPr>
                        <a:t>无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effectLst/>
                        </a:rPr>
                        <a:t>AIOT</a:t>
                      </a:r>
                      <a:endParaRPr lang="zh-CN" altLang="en-US" sz="14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641922"/>
                  </a:ext>
                </a:extLst>
              </a:tr>
            </a:tbl>
          </a:graphicData>
        </a:graphic>
      </p:graphicFrame>
      <p:sp>
        <p:nvSpPr>
          <p:cNvPr id="5" name="TextBox 11"/>
          <p:cNvSpPr txBox="1"/>
          <p:nvPr/>
        </p:nvSpPr>
        <p:spPr>
          <a:xfrm>
            <a:off x="1123206" y="169476"/>
            <a:ext cx="381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乐鑫芯片族系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34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3206" y="169476"/>
            <a:ext cx="5908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ESP8266/ESP8285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系列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4762" y="5982378"/>
            <a:ext cx="3300448" cy="646331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ESP-12E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ESP-12F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ESP8266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WIFI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16x24</a:t>
            </a:r>
            <a:r>
              <a:rPr lang="zh-CN" altLang="en-US" sz="1200" b="1" dirty="0" smtClean="0">
                <a:latin typeface="+mn-ea"/>
              </a:rPr>
              <a:t>封装，通用模组，廉价版</a:t>
            </a:r>
            <a:endParaRPr lang="en-US" altLang="zh-CN" sz="1200" b="1" dirty="0" smtClean="0"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08975" y="788090"/>
            <a:ext cx="69728" cy="606991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44762" y="3861048"/>
            <a:ext cx="11439076" cy="457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778054" y="788090"/>
            <a:ext cx="69728" cy="606991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29" y="909815"/>
            <a:ext cx="1317364" cy="19105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64" y="905279"/>
            <a:ext cx="1509343" cy="191521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86544" y="3030050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ESP-M1,ESP-M2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ESP8285H16, WIFI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12.3x15,12.3x20,</a:t>
            </a:r>
            <a:r>
              <a:rPr lang="zh-CN" altLang="en-US" sz="1200" b="1" dirty="0" smtClean="0">
                <a:latin typeface="+mn-ea"/>
              </a:rPr>
              <a:t>传统模组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推荐升级为</a:t>
            </a:r>
            <a:r>
              <a:rPr lang="en-US" altLang="zh-CN" sz="1200" b="1" dirty="0" smtClean="0">
                <a:latin typeface="+mn-ea"/>
              </a:rPr>
              <a:t>ESPC2-M1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587" y="881391"/>
            <a:ext cx="1699062" cy="195191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784" y="796146"/>
            <a:ext cx="1872767" cy="211637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921911" y="3030050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ESP-02S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TYWE2S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ESP8285H16, WIFI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15x17.3,</a:t>
            </a:r>
            <a:r>
              <a:rPr lang="zh-CN" altLang="en-US" sz="1200" b="1" dirty="0" smtClean="0">
                <a:latin typeface="+mn-ea"/>
              </a:rPr>
              <a:t>传统模组</a:t>
            </a:r>
            <a:r>
              <a:rPr lang="en-US" altLang="zh-CN" sz="1200" b="1" dirty="0" smtClean="0">
                <a:latin typeface="+mn-ea"/>
              </a:rPr>
              <a:t>,</a:t>
            </a:r>
            <a:r>
              <a:rPr lang="zh-CN" altLang="en-US" sz="1200" b="1" dirty="0" smtClean="0">
                <a:latin typeface="+mn-ea"/>
              </a:rPr>
              <a:t>用于电工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推荐升级为</a:t>
            </a:r>
            <a:r>
              <a:rPr lang="en-US" altLang="zh-CN" sz="1200" b="1" dirty="0" smtClean="0">
                <a:latin typeface="+mn-ea"/>
              </a:rPr>
              <a:t>ESPC2-02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7819" y="985852"/>
            <a:ext cx="1479795" cy="187807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9159" y="899145"/>
            <a:ext cx="1680645" cy="1921189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310169" y="3030050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DT-LIGHT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ESP8285H16, WIFI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15x120,</a:t>
            </a:r>
            <a:r>
              <a:rPr lang="zh-CN" altLang="en-US" sz="1200" b="1" dirty="0" smtClean="0">
                <a:latin typeface="+mn-ea"/>
              </a:rPr>
              <a:t>传统模组</a:t>
            </a:r>
            <a:r>
              <a:rPr lang="en-US" altLang="zh-CN" sz="1200" b="1" dirty="0" smtClean="0">
                <a:latin typeface="+mn-ea"/>
              </a:rPr>
              <a:t>,</a:t>
            </a:r>
            <a:r>
              <a:rPr lang="zh-CN" altLang="en-US" sz="1200" b="1" dirty="0" smtClean="0">
                <a:latin typeface="+mn-ea"/>
              </a:rPr>
              <a:t>用于照明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推荐升级为</a:t>
            </a:r>
            <a:r>
              <a:rPr lang="en-US" altLang="zh-CN" sz="1200" b="1" dirty="0" smtClean="0">
                <a:latin typeface="+mn-ea"/>
              </a:rPr>
              <a:t>ESPC2-05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44" y="3906767"/>
            <a:ext cx="1324918" cy="198668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3643" y="3926283"/>
            <a:ext cx="1332977" cy="196700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7682" y="3905561"/>
            <a:ext cx="1307131" cy="196562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1582" y="3958871"/>
            <a:ext cx="1656523" cy="1965621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921911" y="5923286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ESP-F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ESP8266, WIFI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16x24,</a:t>
            </a:r>
            <a:r>
              <a:rPr lang="zh-CN" altLang="en-US" sz="1200" b="1" dirty="0" smtClean="0">
                <a:latin typeface="+mn-ea"/>
              </a:rPr>
              <a:t>传统模组</a:t>
            </a:r>
            <a:r>
              <a:rPr lang="en-US" altLang="zh-CN" sz="1200" b="1" dirty="0" smtClean="0">
                <a:latin typeface="+mn-ea"/>
              </a:rPr>
              <a:t>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推荐升级为</a:t>
            </a:r>
            <a:r>
              <a:rPr lang="en-US" altLang="zh-CN" sz="1200" b="1" dirty="0" smtClean="0">
                <a:latin typeface="+mn-ea"/>
              </a:rPr>
              <a:t>ESPC2-12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0169" y="3923534"/>
            <a:ext cx="1590254" cy="1988783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60337" y="3923534"/>
            <a:ext cx="2005056" cy="201312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287819" y="5923286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ESP-F1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ESP8266, WIFI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16x17,</a:t>
            </a:r>
            <a:r>
              <a:rPr lang="zh-CN" altLang="en-US" sz="1200" b="1" dirty="0" smtClean="0">
                <a:latin typeface="+mn-ea"/>
              </a:rPr>
              <a:t>传统模组</a:t>
            </a:r>
            <a:r>
              <a:rPr lang="en-US" altLang="zh-CN" sz="1200" b="1" dirty="0" smtClean="0">
                <a:latin typeface="+mn-ea"/>
              </a:rPr>
              <a:t>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推荐升级为</a:t>
            </a:r>
            <a:r>
              <a:rPr lang="en-US" altLang="zh-CN" sz="1200" b="1" dirty="0" smtClean="0">
                <a:latin typeface="+mn-ea"/>
              </a:rPr>
              <a:t>ESPC2-12E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3206" y="169476"/>
            <a:ext cx="50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ESP32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系列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32324" y="815474"/>
            <a:ext cx="69728" cy="606991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3598" y="3030050"/>
            <a:ext cx="354333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ESP-WROOM-32D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ESP32-D0WD</a:t>
            </a:r>
            <a:r>
              <a:rPr lang="zh-CN" altLang="en-US" sz="1200" b="1" dirty="0">
                <a:latin typeface="+mn-ea"/>
              </a:rPr>
              <a:t>，</a:t>
            </a:r>
            <a:r>
              <a:rPr lang="en-US" altLang="zh-CN" sz="1200" b="1" dirty="0">
                <a:latin typeface="+mn-ea"/>
              </a:rPr>
              <a:t>N4/N8/N16 </a:t>
            </a:r>
            <a:r>
              <a:rPr lang="en-US" altLang="zh-CN" sz="1200" b="1" dirty="0" smtClean="0">
                <a:latin typeface="+mn-ea"/>
              </a:rPr>
              <a:t>(</a:t>
            </a:r>
            <a:r>
              <a:rPr lang="zh-CN" altLang="en-US" sz="1200" b="1" dirty="0" smtClean="0">
                <a:latin typeface="+mn-ea"/>
              </a:rPr>
              <a:t>存储</a:t>
            </a:r>
            <a:r>
              <a:rPr lang="en-US" altLang="zh-CN" sz="1200" b="1" dirty="0" smtClean="0">
                <a:latin typeface="+mn-ea"/>
              </a:rPr>
              <a:t>)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18*25.5,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兼容：</a:t>
            </a:r>
            <a:r>
              <a:rPr lang="en-US" altLang="zh-CN" sz="1200" b="1" dirty="0" smtClean="0">
                <a:latin typeface="+mn-ea"/>
              </a:rPr>
              <a:t>ESP32-WROOM-32D</a:t>
            </a:r>
            <a:endParaRPr lang="en-US" altLang="zh-CN" sz="1200" b="1" dirty="0">
              <a:latin typeface="Agency FB" panose="020B0503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52" y="788092"/>
            <a:ext cx="1674263" cy="22394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5" y="788091"/>
            <a:ext cx="1683335" cy="223946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44762" y="3861048"/>
            <a:ext cx="11439076" cy="457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56" y="788092"/>
            <a:ext cx="2016177" cy="2239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3928049" y="3030050"/>
            <a:ext cx="364565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ESP-WROOM-32E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ESP32-D0WD-V3,</a:t>
            </a:r>
            <a:r>
              <a:rPr lang="zh-CN" altLang="en-US" sz="1200" b="1" dirty="0">
                <a:latin typeface="+mn-ea"/>
              </a:rPr>
              <a:t> ，</a:t>
            </a:r>
            <a:r>
              <a:rPr lang="en-US" altLang="zh-CN" sz="1200" b="1" dirty="0">
                <a:latin typeface="+mn-ea"/>
              </a:rPr>
              <a:t>N4/N8/N16 </a:t>
            </a:r>
            <a:r>
              <a:rPr lang="en-US" altLang="zh-CN" sz="1200" b="1" dirty="0" smtClean="0">
                <a:latin typeface="+mn-ea"/>
              </a:rPr>
              <a:t>(</a:t>
            </a:r>
            <a:r>
              <a:rPr lang="zh-CN" altLang="en-US" sz="1200" b="1" dirty="0" smtClean="0">
                <a:latin typeface="+mn-ea"/>
              </a:rPr>
              <a:t>存储</a:t>
            </a:r>
            <a:r>
              <a:rPr lang="en-US" altLang="zh-CN" sz="1200" b="1" dirty="0" smtClean="0">
                <a:latin typeface="+mn-ea"/>
              </a:rPr>
              <a:t>)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Size:18*25.5,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兼容：</a:t>
            </a:r>
            <a:r>
              <a:rPr lang="en-US" altLang="zh-CN" sz="1200" b="1" dirty="0" smtClean="0">
                <a:latin typeface="+mn-ea"/>
              </a:rPr>
              <a:t>ESP32-WROOM-32E</a:t>
            </a:r>
            <a:endParaRPr lang="en-US" altLang="zh-CN" sz="1200" b="1" dirty="0">
              <a:latin typeface="Agency FB" panose="020B0503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753" y="788091"/>
            <a:ext cx="2078870" cy="2188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758262" y="3030050"/>
            <a:ext cx="3881559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ESP-WROOM-32UE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ESP32-D0WD-V3,</a:t>
            </a:r>
            <a:r>
              <a:rPr lang="zh-CN" altLang="en-US" sz="1200" b="1" dirty="0">
                <a:latin typeface="+mn-ea"/>
              </a:rPr>
              <a:t> ，</a:t>
            </a:r>
            <a:r>
              <a:rPr lang="en-US" altLang="zh-CN" sz="1200" b="1" dirty="0">
                <a:latin typeface="+mn-ea"/>
              </a:rPr>
              <a:t>N4/N8/N16 </a:t>
            </a:r>
            <a:r>
              <a:rPr lang="en-US" altLang="zh-CN" sz="1200" b="1" dirty="0" smtClean="0">
                <a:latin typeface="+mn-ea"/>
              </a:rPr>
              <a:t>(</a:t>
            </a:r>
            <a:r>
              <a:rPr lang="zh-CN" altLang="en-US" sz="1200" b="1" dirty="0" smtClean="0">
                <a:latin typeface="+mn-ea"/>
              </a:rPr>
              <a:t>存储</a:t>
            </a:r>
            <a:r>
              <a:rPr lang="en-US" altLang="zh-CN" sz="1200" b="1" dirty="0" smtClean="0">
                <a:latin typeface="+mn-ea"/>
              </a:rPr>
              <a:t>)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Size:18*19.2,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兼容：</a:t>
            </a:r>
            <a:r>
              <a:rPr lang="en-US" altLang="zh-CN" sz="1200" b="1" dirty="0" smtClean="0">
                <a:latin typeface="+mn-ea"/>
              </a:rPr>
              <a:t>ESP32-WROOM-32UE</a:t>
            </a:r>
            <a:endParaRPr lang="en-US" altLang="zh-CN" sz="1200" b="1" dirty="0">
              <a:latin typeface="Agency FB" panose="020B0503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9623" y="815475"/>
            <a:ext cx="2205953" cy="210947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63" y="3933056"/>
            <a:ext cx="1891790" cy="20524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103598" y="6003352"/>
            <a:ext cx="354333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ESP-WROOM-32S, ESP-WROOM-32SE (U.FL)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ESP32-D0WD-V3,</a:t>
            </a:r>
            <a:r>
              <a:rPr lang="zh-CN" altLang="en-US" sz="1200" b="1" dirty="0" smtClean="0">
                <a:latin typeface="+mn-ea"/>
              </a:rPr>
              <a:t>默认 </a:t>
            </a:r>
            <a:r>
              <a:rPr lang="en-US" altLang="zh-CN" sz="1200" b="1" dirty="0" smtClean="0">
                <a:latin typeface="+mn-ea"/>
              </a:rPr>
              <a:t>4MB Flash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Size:18*25.5,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兼容：</a:t>
            </a:r>
            <a:r>
              <a:rPr lang="en-US" altLang="zh-CN" sz="1200" b="1" dirty="0" smtClean="0">
                <a:latin typeface="+mn-ea"/>
              </a:rPr>
              <a:t>ESP32-WROOM-32E/UE</a:t>
            </a:r>
            <a:endParaRPr lang="en-US" altLang="zh-CN" sz="1200" b="1" dirty="0">
              <a:latin typeface="Agency FB" panose="020B0503020202020204" pitchFamily="34" charset="0"/>
            </a:endParaRPr>
          </a:p>
        </p:txBody>
      </p:sp>
      <p:pic>
        <p:nvPicPr>
          <p:cNvPr id="20" name="图片 19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4" y="3945257"/>
            <a:ext cx="1794932" cy="202801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3917574" y="6003352"/>
            <a:ext cx="3543336" cy="646331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ESPS3-12, ESPS3-12E(U.FL)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</a:t>
            </a:r>
            <a:r>
              <a:rPr lang="en-US" altLang="zh-CN" sz="1200" b="1" dirty="0" smtClean="0">
                <a:latin typeface="+mn-ea"/>
              </a:rPr>
              <a:t>:ESP32-S3FH4R2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Size:16*24,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5546" y="3951912"/>
            <a:ext cx="1409580" cy="1944326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63" y="775956"/>
            <a:ext cx="1909667" cy="2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270" y="3913485"/>
            <a:ext cx="1635509" cy="203373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628455" y="764439"/>
            <a:ext cx="69728" cy="606991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83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3206" y="169476"/>
            <a:ext cx="50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ESPC3 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系列模组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7316" y="5982379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ESPC3-20,ESPC3-20E(</a:t>
            </a:r>
            <a:r>
              <a:rPr lang="zh-CN" altLang="en-US" sz="1200" b="1" dirty="0" smtClean="0">
                <a:latin typeface="+mn-ea"/>
              </a:rPr>
              <a:t>外置天线</a:t>
            </a:r>
            <a:r>
              <a:rPr lang="en-US" altLang="zh-CN" sz="1200" b="1" dirty="0" smtClean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>
                <a:latin typeface="+mn-ea"/>
              </a:rPr>
              <a:t>ESP32-C3, N4/N8/N16</a:t>
            </a:r>
            <a:r>
              <a:rPr lang="zh-CN" altLang="en-US" sz="1200" b="1" dirty="0">
                <a:latin typeface="+mn-ea"/>
              </a:rPr>
              <a:t>多种存储</a:t>
            </a:r>
            <a:r>
              <a:rPr lang="zh-CN" altLang="en-US" sz="1200" b="1" dirty="0" smtClean="0">
                <a:latin typeface="+mn-ea"/>
              </a:rPr>
              <a:t>规格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18x20</a:t>
            </a:r>
            <a:r>
              <a:rPr lang="zh-CN" altLang="en-US" sz="1200" b="1" dirty="0" smtClean="0">
                <a:latin typeface="+mn-ea"/>
              </a:rPr>
              <a:t>封装，通用模组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ESP32-C3-WROOM-02/02U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87819" y="3030051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ESPC3-05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ESP32-C3FH4 ,WIFI&amp;BLE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16x20</a:t>
            </a:r>
            <a:r>
              <a:rPr lang="zh-CN" altLang="en-US" sz="1200" b="1" dirty="0" smtClean="0">
                <a:latin typeface="+mn-ea"/>
              </a:rPr>
              <a:t>封装，照明类产品用，白色耐高温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ESP8685-WROOM-05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WB2L</a:t>
            </a:r>
            <a:r>
              <a:rPr lang="zh-CN" altLang="en-US" sz="1200" b="1" dirty="0" smtClean="0">
                <a:latin typeface="+mn-ea"/>
              </a:rPr>
              <a:t>等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4762" y="5982378"/>
            <a:ext cx="3300448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ESPC3-12,ESPC3-12E(</a:t>
            </a:r>
            <a:r>
              <a:rPr lang="zh-CN" altLang="en-US" sz="1200" b="1" dirty="0" smtClean="0">
                <a:latin typeface="+mn-ea"/>
              </a:rPr>
              <a:t>外置天线</a:t>
            </a:r>
            <a:r>
              <a:rPr lang="en-US" altLang="zh-CN" sz="1200" b="1" dirty="0" smtClean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ESP32-C3, N4/N8/N16</a:t>
            </a:r>
            <a:r>
              <a:rPr lang="zh-CN" altLang="en-US" sz="1200" b="1" dirty="0" smtClean="0">
                <a:latin typeface="+mn-ea"/>
              </a:rPr>
              <a:t>多种存储规格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16x24</a:t>
            </a:r>
            <a:r>
              <a:rPr lang="zh-CN" altLang="en-US" sz="1200" b="1" dirty="0" smtClean="0">
                <a:latin typeface="+mn-ea"/>
              </a:rPr>
              <a:t>封装，通用模组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ESP-C3-12F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WB3S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9401" y="2901028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>
                <a:latin typeface="+mn-ea"/>
              </a:rPr>
              <a:t>ESPC3-32,ESPC3-32E(</a:t>
            </a:r>
            <a:r>
              <a:rPr lang="zh-CN" altLang="en-US" sz="1200" b="1" dirty="0">
                <a:latin typeface="+mn-ea"/>
              </a:rPr>
              <a:t>外置天线</a:t>
            </a:r>
            <a:r>
              <a:rPr lang="en-US" altLang="zh-CN" sz="1200" b="1" dirty="0" smtClean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ESP32-C3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N4/N8/N16</a:t>
            </a:r>
            <a:r>
              <a:rPr lang="zh-CN" altLang="en-US" sz="1200" b="1" dirty="0">
                <a:latin typeface="+mn-ea"/>
              </a:rPr>
              <a:t>多种存储</a:t>
            </a:r>
            <a:r>
              <a:rPr lang="zh-CN" altLang="en-US" sz="1200" b="1" dirty="0" smtClean="0">
                <a:latin typeface="+mn-ea"/>
              </a:rPr>
              <a:t>规格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18x25.5</a:t>
            </a:r>
            <a:r>
              <a:rPr lang="zh-CN" altLang="en-US" sz="1200" b="1" dirty="0" smtClean="0">
                <a:latin typeface="+mn-ea"/>
              </a:rPr>
              <a:t>封装，通用模组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ESP32-C3-WROOM-32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08975" y="788090"/>
            <a:ext cx="69728" cy="606991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44762" y="3861048"/>
            <a:ext cx="11439076" cy="457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778054" y="788090"/>
            <a:ext cx="69728" cy="606991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049" y="798757"/>
            <a:ext cx="1940796" cy="215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03" y="796146"/>
            <a:ext cx="1898556" cy="2196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259" y="924002"/>
            <a:ext cx="1966358" cy="206838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文本框 34"/>
          <p:cNvSpPr txBox="1"/>
          <p:nvPr/>
        </p:nvSpPr>
        <p:spPr>
          <a:xfrm>
            <a:off x="3980323" y="3030050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ESPC3-02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ESP8685H2/ESP8685H4 </a:t>
            </a:r>
            <a:r>
              <a:rPr lang="en-US" altLang="zh-CN" sz="1200" b="1" dirty="0">
                <a:latin typeface="+mn-ea"/>
              </a:rPr>
              <a:t>,</a:t>
            </a:r>
            <a:r>
              <a:rPr lang="en-US" altLang="zh-CN" sz="1200" b="1" dirty="0" smtClean="0">
                <a:latin typeface="+mn-ea"/>
              </a:rPr>
              <a:t>WIFI&amp;BLE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+mn-ea"/>
              </a:rPr>
              <a:t>15x17.3</a:t>
            </a:r>
            <a:r>
              <a:rPr lang="zh-CN" altLang="en-US" sz="1200" b="1" dirty="0">
                <a:latin typeface="+mn-ea"/>
              </a:rPr>
              <a:t>封装，电工类产品用，金手指模</a:t>
            </a:r>
            <a:r>
              <a:rPr lang="zh-CN" altLang="en-US" sz="1200" b="1" dirty="0" smtClean="0">
                <a:latin typeface="+mn-ea"/>
              </a:rPr>
              <a:t>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ESP8685-WROOM-03</a:t>
            </a:r>
            <a:r>
              <a:rPr lang="zh-CN" altLang="en-US" sz="1200" b="1" dirty="0">
                <a:latin typeface="+mn-ea"/>
              </a:rPr>
              <a:t>，</a:t>
            </a:r>
            <a:r>
              <a:rPr lang="en-US" altLang="zh-CN" sz="1200" b="1" dirty="0">
                <a:latin typeface="+mn-ea"/>
              </a:rPr>
              <a:t>WB2S</a:t>
            </a:r>
            <a:r>
              <a:rPr lang="zh-CN" altLang="en-US" sz="1200" b="1" dirty="0" smtClean="0">
                <a:latin typeface="+mn-ea"/>
              </a:rPr>
              <a:t>等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pic>
        <p:nvPicPr>
          <p:cNvPr id="36" name="图片 35"/>
          <p:cNvPicPr/>
          <p:nvPr/>
        </p:nvPicPr>
        <p:blipFill>
          <a:blip r:embed="rId7"/>
          <a:stretch>
            <a:fillRect/>
          </a:stretch>
        </p:blipFill>
        <p:spPr>
          <a:xfrm>
            <a:off x="309646" y="3906767"/>
            <a:ext cx="1465080" cy="2075611"/>
          </a:xfrm>
          <a:prstGeom prst="rect">
            <a:avLst/>
          </a:prstGeom>
        </p:spPr>
      </p:pic>
      <p:pic>
        <p:nvPicPr>
          <p:cNvPr id="37" name="图片 3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842" y="3906765"/>
            <a:ext cx="1584176" cy="202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16" y="3932482"/>
            <a:ext cx="1777850" cy="195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44" y="3981971"/>
            <a:ext cx="1934746" cy="1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图片 39"/>
          <p:cNvPicPr/>
          <p:nvPr/>
        </p:nvPicPr>
        <p:blipFill>
          <a:blip r:embed="rId11"/>
          <a:stretch>
            <a:fillRect/>
          </a:stretch>
        </p:blipFill>
        <p:spPr>
          <a:xfrm>
            <a:off x="279409" y="900619"/>
            <a:ext cx="1581795" cy="1978071"/>
          </a:xfrm>
          <a:prstGeom prst="rect">
            <a:avLst/>
          </a:prstGeom>
        </p:spPr>
      </p:pic>
      <p:pic>
        <p:nvPicPr>
          <p:cNvPr id="41" name="图片 4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28" y="924002"/>
            <a:ext cx="1728192" cy="195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3735" y="877838"/>
            <a:ext cx="18573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4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44" y="794686"/>
            <a:ext cx="1741039" cy="2274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3206" y="169476"/>
            <a:ext cx="50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ESPC2 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系列模组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11" y="788090"/>
            <a:ext cx="1875699" cy="211059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335" y="801284"/>
            <a:ext cx="1789503" cy="21820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734" y="3945584"/>
            <a:ext cx="1647253" cy="20036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335" y="3945584"/>
            <a:ext cx="1636178" cy="19604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41" y="801284"/>
            <a:ext cx="1275450" cy="2167136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183" y="3937254"/>
            <a:ext cx="1368152" cy="1986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488278" y="3030050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ESPC2-01</a:t>
            </a:r>
            <a:r>
              <a:rPr lang="zh-CN" altLang="en-US" sz="1200" b="1" dirty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ESPC2-01E (</a:t>
            </a:r>
            <a:r>
              <a:rPr lang="zh-CN" altLang="en-US" sz="1200" b="1" dirty="0" smtClean="0">
                <a:latin typeface="+mn-ea"/>
              </a:rPr>
              <a:t>外置天线</a:t>
            </a:r>
            <a:r>
              <a:rPr lang="en-US" altLang="zh-CN" sz="1200" b="1" dirty="0" smtClean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ESP8684H2/ESP8684H4 </a:t>
            </a:r>
            <a:r>
              <a:rPr lang="en-US" altLang="zh-CN" sz="1200" b="1" dirty="0">
                <a:latin typeface="+mn-ea"/>
              </a:rPr>
              <a:t>,</a:t>
            </a:r>
            <a:r>
              <a:rPr lang="en-US" altLang="zh-CN" sz="1200" b="1" dirty="0" smtClean="0">
                <a:latin typeface="+mn-ea"/>
              </a:rPr>
              <a:t>WIFI&amp;BLE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2x4</a:t>
            </a:r>
            <a:r>
              <a:rPr lang="zh-CN" altLang="en-US" sz="1200" b="1" dirty="0" smtClean="0">
                <a:latin typeface="+mn-ea"/>
              </a:rPr>
              <a:t>插针封装，常规模组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ESP-01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ESP-01S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57316" y="3030051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ESPC2-02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ESP8684H2/ESP8684H4 ,WIFI&amp;BLE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15x17.3</a:t>
            </a:r>
            <a:r>
              <a:rPr lang="zh-CN" altLang="en-US" sz="1200" b="1" dirty="0" smtClean="0">
                <a:latin typeface="+mn-ea"/>
              </a:rPr>
              <a:t>封装，电工类产品用，金手指模组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ESP8684-WROOM-03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WB2S</a:t>
            </a:r>
            <a:r>
              <a:rPr lang="zh-CN" altLang="en-US" sz="1200" b="1" dirty="0" smtClean="0">
                <a:latin typeface="+mn-ea"/>
              </a:rPr>
              <a:t>等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090" y="3950376"/>
            <a:ext cx="1348175" cy="19989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2348" y="3945584"/>
            <a:ext cx="1804339" cy="2003695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7" y="3945584"/>
            <a:ext cx="2334743" cy="200369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3957316" y="5982379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ESPC2-20,ESPC2-20E(</a:t>
            </a:r>
            <a:r>
              <a:rPr lang="zh-CN" altLang="en-US" sz="1200" b="1" dirty="0" smtClean="0">
                <a:latin typeface="+mn-ea"/>
              </a:rPr>
              <a:t>外置天线</a:t>
            </a:r>
            <a:r>
              <a:rPr lang="en-US" altLang="zh-CN" sz="1200" b="1" dirty="0" smtClean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ESP8684H2/ESP8684H4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WIFI&amp;BLE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18x20</a:t>
            </a:r>
            <a:r>
              <a:rPr lang="zh-CN" altLang="en-US" sz="1200" b="1" dirty="0" smtClean="0">
                <a:latin typeface="+mn-ea"/>
              </a:rPr>
              <a:t>封装，通用模组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ESP8684-WROOM-02C/02UC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87819" y="3030051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ESPC2-05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ESP8684H2/ESP8684H4 ,WIFI&amp;BLE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15x20</a:t>
            </a:r>
            <a:r>
              <a:rPr lang="zh-CN" altLang="en-US" sz="1200" b="1" dirty="0" smtClean="0">
                <a:latin typeface="+mn-ea"/>
              </a:rPr>
              <a:t>封装，照明类产品用，白色耐高温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ESP8684-WROOM-05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WB2L</a:t>
            </a:r>
            <a:r>
              <a:rPr lang="zh-CN" altLang="en-US" sz="1200" b="1" dirty="0" smtClean="0">
                <a:latin typeface="+mn-ea"/>
              </a:rPr>
              <a:t>等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4762" y="5982378"/>
            <a:ext cx="3300448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ESPC2-12,ESPC2-12E(</a:t>
            </a:r>
            <a:r>
              <a:rPr lang="zh-CN" altLang="en-US" sz="1200" b="1" dirty="0" smtClean="0">
                <a:latin typeface="+mn-ea"/>
              </a:rPr>
              <a:t>外置天线</a:t>
            </a:r>
            <a:r>
              <a:rPr lang="en-US" altLang="zh-CN" sz="1200" b="1" dirty="0" smtClean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ESP8684H2/ESP8684H4,WIFI&amp;BLE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16x24</a:t>
            </a:r>
            <a:r>
              <a:rPr lang="zh-CN" altLang="en-US" sz="1200" b="1" dirty="0" smtClean="0">
                <a:latin typeface="+mn-ea"/>
              </a:rPr>
              <a:t>封装，通用模组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ESP8684-WROOM-01/04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WB3S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12F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87819" y="5982379"/>
            <a:ext cx="305890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 smtClean="0">
                <a:latin typeface="+mn-ea"/>
              </a:rPr>
              <a:t>ESPC2-M1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ESP8684H2/ESP8684H4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 smtClean="0">
                <a:latin typeface="+mn-ea"/>
              </a:rPr>
              <a:t>WIFI&amp;BLE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12.3x20</a:t>
            </a:r>
            <a:r>
              <a:rPr lang="zh-CN" altLang="en-US" sz="1200" b="1" dirty="0" smtClean="0">
                <a:latin typeface="+mn-ea"/>
              </a:rPr>
              <a:t>封装，通用模组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兼容模组：</a:t>
            </a:r>
            <a:r>
              <a:rPr lang="en-US" altLang="zh-CN" sz="1200" b="1" dirty="0" smtClean="0">
                <a:latin typeface="+mn-ea"/>
              </a:rPr>
              <a:t>ESP-M2</a:t>
            </a:r>
            <a:endParaRPr lang="en-US" altLang="zh-CN" sz="1200" b="1" dirty="0" smtClean="0">
              <a:latin typeface="Agency FB" panose="020B0503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08975" y="788090"/>
            <a:ext cx="69728" cy="6069910"/>
          </a:xfrm>
          <a:prstGeom prst="rect">
            <a:avLst/>
          </a:prstGeom>
          <a:blipFill>
            <a:blip r:embed="rId1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44762" y="3861048"/>
            <a:ext cx="11439076" cy="45719"/>
          </a:xfrm>
          <a:prstGeom prst="rect">
            <a:avLst/>
          </a:prstGeom>
          <a:blipFill>
            <a:blip r:embed="rId1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778054" y="788090"/>
            <a:ext cx="69728" cy="6069910"/>
          </a:xfrm>
          <a:prstGeom prst="rect">
            <a:avLst/>
          </a:prstGeom>
          <a:blipFill>
            <a:blip r:embed="rId1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30" y="801284"/>
            <a:ext cx="2255545" cy="219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818" y="875091"/>
            <a:ext cx="1636789" cy="2069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97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/>
          <p:nvPr/>
        </p:nvPicPr>
        <p:blipFill>
          <a:blip r:embed="rId2"/>
          <a:stretch>
            <a:fillRect/>
          </a:stretch>
        </p:blipFill>
        <p:spPr>
          <a:xfrm>
            <a:off x="1882388" y="785598"/>
            <a:ext cx="1965394" cy="22276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123206" y="169476"/>
            <a:ext cx="50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ESPC6 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系列模组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4762" y="3861048"/>
            <a:ext cx="11439076" cy="457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778054" y="788090"/>
            <a:ext cx="69728" cy="606991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08" y="788090"/>
            <a:ext cx="1638011" cy="2239468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03598" y="3030050"/>
            <a:ext cx="3543336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型号：</a:t>
            </a:r>
            <a:r>
              <a:rPr lang="en-US" altLang="zh-CN" sz="1200" b="1" dirty="0">
                <a:latin typeface="+mn-ea"/>
              </a:rPr>
              <a:t>ESPC6-WROOM-32, </a:t>
            </a:r>
            <a:r>
              <a:rPr lang="en-US" altLang="zh-CN" sz="1200" b="1" dirty="0" smtClean="0">
                <a:latin typeface="+mn-ea"/>
              </a:rPr>
              <a:t>ESPC6-WROOM-32E(</a:t>
            </a:r>
            <a:r>
              <a:rPr lang="zh-CN" altLang="en-US" sz="1200" b="1" dirty="0" smtClean="0">
                <a:latin typeface="+mn-ea"/>
              </a:rPr>
              <a:t>外置）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ESP32-C6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>
                <a:latin typeface="+mn-ea"/>
              </a:rPr>
              <a:t>N4/N8/N16 </a:t>
            </a:r>
            <a:r>
              <a:rPr lang="en-US" altLang="zh-CN" sz="1200" b="1" dirty="0" smtClean="0">
                <a:latin typeface="+mn-ea"/>
              </a:rPr>
              <a:t>(</a:t>
            </a:r>
            <a:r>
              <a:rPr lang="zh-CN" altLang="en-US" sz="1200" b="1" dirty="0" smtClean="0">
                <a:latin typeface="+mn-ea"/>
              </a:rPr>
              <a:t>存储</a:t>
            </a:r>
            <a:r>
              <a:rPr lang="en-US" altLang="zh-CN" sz="1200" b="1" dirty="0" smtClean="0">
                <a:latin typeface="+mn-ea"/>
              </a:rPr>
              <a:t>)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18*25.5,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兼容：</a:t>
            </a:r>
            <a:r>
              <a:rPr lang="en-US" altLang="zh-CN" sz="1200" b="1" dirty="0" smtClean="0">
                <a:latin typeface="+mn-ea"/>
              </a:rPr>
              <a:t>ESP32-C6-WROOM-1</a:t>
            </a:r>
            <a:r>
              <a:rPr lang="zh-CN" altLang="en-US" sz="1200" b="1" dirty="0" smtClean="0">
                <a:latin typeface="+mn-ea"/>
              </a:rPr>
              <a:t>，</a:t>
            </a:r>
            <a:r>
              <a:rPr lang="en-US" altLang="zh-CN" sz="1200" b="1" dirty="0">
                <a:latin typeface="+mn-ea"/>
              </a:rPr>
              <a:t> </a:t>
            </a:r>
            <a:r>
              <a:rPr lang="en-US" altLang="zh-CN" sz="1200" b="1" dirty="0" smtClean="0">
                <a:latin typeface="+mn-ea"/>
              </a:rPr>
              <a:t>ESP32-C6-WROOM-1U</a:t>
            </a:r>
            <a:endParaRPr lang="en-US" altLang="zh-CN" sz="12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3206" y="169476"/>
            <a:ext cx="50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ESPS3 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系列模组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4762" y="3861048"/>
            <a:ext cx="11439076" cy="4571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165354" y="788090"/>
            <a:ext cx="69728" cy="606991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3598" y="3030050"/>
            <a:ext cx="3975384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</a:t>
            </a:r>
            <a:r>
              <a:rPr lang="zh-CN" altLang="en-US" sz="1200" b="1" dirty="0" smtClean="0">
                <a:latin typeface="+mn-ea"/>
              </a:rPr>
              <a:t>：</a:t>
            </a:r>
            <a:r>
              <a:rPr lang="en-US" altLang="zh-CN" sz="1200" b="1" dirty="0" smtClean="0">
                <a:latin typeface="+mn-ea"/>
              </a:rPr>
              <a:t>ESPS3-32, N4,N8,N8R2,N16R2,N16R8 </a:t>
            </a:r>
            <a:r>
              <a:rPr lang="en-US" altLang="zh-CN" sz="1200" b="1" dirty="0">
                <a:latin typeface="+mn-ea"/>
              </a:rPr>
              <a:t>5</a:t>
            </a:r>
            <a:r>
              <a:rPr lang="zh-CN" altLang="en-US" sz="1200" b="1" dirty="0" smtClean="0">
                <a:latin typeface="+mn-ea"/>
              </a:rPr>
              <a:t>个子型号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</a:t>
            </a:r>
            <a:r>
              <a:rPr lang="zh-CN" altLang="en-US" sz="1200" b="1" dirty="0" smtClean="0">
                <a:latin typeface="+mn-ea"/>
              </a:rPr>
              <a:t>：</a:t>
            </a:r>
            <a:r>
              <a:rPr lang="en-US" altLang="zh-CN" sz="1200" b="1" dirty="0" smtClean="0">
                <a:latin typeface="+mn-ea"/>
              </a:rPr>
              <a:t>ESP32-S3 S3R2 S3R8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18*25.5,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</a:t>
            </a:r>
            <a:r>
              <a:rPr lang="zh-CN" altLang="en-US" sz="1200" b="1" dirty="0" smtClean="0">
                <a:latin typeface="+mn-ea"/>
              </a:rPr>
              <a:t>：</a:t>
            </a:r>
            <a:r>
              <a:rPr lang="en-US" altLang="zh-CN" sz="1200" b="1" dirty="0" smtClean="0">
                <a:latin typeface="+mn-ea"/>
              </a:rPr>
              <a:t>ESP32-S3-WROOM-1</a:t>
            </a:r>
            <a:r>
              <a:rPr lang="zh-CN" altLang="en-US" sz="1200" b="1" dirty="0" smtClean="0">
                <a:latin typeface="+mn-ea"/>
              </a:rPr>
              <a:t>系列模组</a:t>
            </a:r>
            <a:endParaRPr lang="en-US" altLang="zh-CN" sz="1200" b="1" dirty="0">
              <a:latin typeface="Agency FB" panose="020B0503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95" y="835422"/>
            <a:ext cx="1545075" cy="217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97" y="835422"/>
            <a:ext cx="1877593" cy="2177784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15" y="829496"/>
            <a:ext cx="2088232" cy="2225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484458" y="788091"/>
            <a:ext cx="2249881" cy="222511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88974" y="3030050"/>
            <a:ext cx="3975384" cy="830997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</a:t>
            </a:r>
            <a:r>
              <a:rPr lang="zh-CN" altLang="en-US" sz="1200" b="1" dirty="0" smtClean="0">
                <a:latin typeface="+mn-ea"/>
              </a:rPr>
              <a:t>：</a:t>
            </a:r>
            <a:r>
              <a:rPr lang="en-US" altLang="zh-CN" sz="1200" b="1" dirty="0" smtClean="0">
                <a:latin typeface="+mn-ea"/>
              </a:rPr>
              <a:t>ESPS3-32E, N4, N16R2,N16R8 </a:t>
            </a:r>
            <a:r>
              <a:rPr lang="en-US" altLang="zh-CN" sz="1200" b="1" dirty="0">
                <a:latin typeface="+mn-ea"/>
              </a:rPr>
              <a:t>3</a:t>
            </a:r>
            <a:r>
              <a:rPr lang="zh-CN" altLang="en-US" sz="1200" b="1" dirty="0" smtClean="0">
                <a:latin typeface="+mn-ea"/>
              </a:rPr>
              <a:t>个子型号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</a:t>
            </a:r>
            <a:r>
              <a:rPr lang="zh-CN" altLang="en-US" sz="1200" b="1" dirty="0" smtClean="0">
                <a:latin typeface="+mn-ea"/>
              </a:rPr>
              <a:t>：</a:t>
            </a:r>
            <a:r>
              <a:rPr lang="en-US" altLang="zh-CN" sz="1200" b="1" dirty="0" smtClean="0">
                <a:latin typeface="+mn-ea"/>
              </a:rPr>
              <a:t>ESP32-S3 S3R2 S3R8</a:t>
            </a:r>
            <a:endParaRPr lang="en-US" altLang="zh-CN" sz="12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18*19.2,</a:t>
            </a:r>
            <a:r>
              <a:rPr lang="zh-CN" altLang="en-US" sz="1200" b="1" dirty="0" smtClean="0">
                <a:latin typeface="+mn-ea"/>
              </a:rPr>
              <a:t>通用模组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兼容</a:t>
            </a:r>
            <a:r>
              <a:rPr lang="zh-CN" altLang="en-US" sz="1200" b="1" dirty="0" smtClean="0">
                <a:latin typeface="+mn-ea"/>
              </a:rPr>
              <a:t>：</a:t>
            </a:r>
            <a:r>
              <a:rPr lang="en-US" altLang="zh-CN" sz="1200" b="1" dirty="0" smtClean="0">
                <a:latin typeface="+mn-ea"/>
              </a:rPr>
              <a:t>ESP32-S3-WROOM-1U</a:t>
            </a:r>
            <a:r>
              <a:rPr lang="zh-CN" altLang="en-US" sz="1200" b="1" dirty="0" smtClean="0">
                <a:latin typeface="+mn-ea"/>
              </a:rPr>
              <a:t>系列模组</a:t>
            </a:r>
            <a:endParaRPr lang="en-US" altLang="zh-CN" sz="1200" b="1" dirty="0">
              <a:latin typeface="Agency FB" panose="020B0503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526" y="834665"/>
            <a:ext cx="1498317" cy="213196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728686" y="788090"/>
            <a:ext cx="69728" cy="606991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848352" y="3030050"/>
            <a:ext cx="2431430" cy="646331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型号</a:t>
            </a:r>
            <a:r>
              <a:rPr lang="zh-CN" altLang="en-US" sz="1200" b="1" dirty="0" smtClean="0">
                <a:latin typeface="+mn-ea"/>
              </a:rPr>
              <a:t>：定制款型</a:t>
            </a:r>
            <a:endParaRPr lang="en-US" altLang="zh-CN" sz="1200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n-ea"/>
              </a:rPr>
              <a:t>芯片：</a:t>
            </a:r>
            <a:r>
              <a:rPr lang="en-US" altLang="zh-CN" sz="1200" b="1" dirty="0" smtClean="0">
                <a:latin typeface="+mn-ea"/>
              </a:rPr>
              <a:t>ESP32-S3 S3R2 S3R8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+mn-ea"/>
              </a:rPr>
              <a:t>18</a:t>
            </a:r>
            <a:r>
              <a:rPr lang="zh-CN" altLang="en-US" sz="1200" b="1" dirty="0" smtClean="0">
                <a:latin typeface="+mn-ea"/>
              </a:rPr>
              <a:t>*</a:t>
            </a:r>
            <a:r>
              <a:rPr lang="en-US" altLang="zh-CN" sz="1200" b="1" dirty="0" smtClean="0">
                <a:latin typeface="+mn-ea"/>
              </a:rPr>
              <a:t>25.5</a:t>
            </a:r>
            <a:r>
              <a:rPr lang="zh-CN" altLang="en-US" sz="1200" b="1" dirty="0" smtClean="0">
                <a:latin typeface="+mn-ea"/>
              </a:rPr>
              <a:t>，通用模组</a:t>
            </a:r>
            <a:endParaRPr lang="en-US" altLang="zh-CN" sz="1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98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1115</Words>
  <Application>Microsoft Office PowerPoint</Application>
  <PresentationFormat>自定义</PresentationFormat>
  <Paragraphs>313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方正细圆简体</vt:lpstr>
      <vt:lpstr>宋体</vt:lpstr>
      <vt:lpstr>微软雅黑</vt:lpstr>
      <vt:lpstr>Agency FB</vt:lpstr>
      <vt:lpstr>Arial</vt:lpstr>
      <vt:lpstr>Arial Black</vt:lpstr>
      <vt:lpstr>Calibri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Fineshang</dc:creator>
  <cp:keywords>DoHome</cp:keywords>
  <dc:description>http://www.52ppt.com</dc:description>
  <cp:lastModifiedBy>Think</cp:lastModifiedBy>
  <cp:revision>371</cp:revision>
  <cp:lastPrinted>2020-11-24T08:10:28Z</cp:lastPrinted>
  <dcterms:created xsi:type="dcterms:W3CDTF">2016-04-14T03:39:04Z</dcterms:created>
  <dcterms:modified xsi:type="dcterms:W3CDTF">2025-02-13T10:15:13Z</dcterms:modified>
</cp:coreProperties>
</file>